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00E"/>
    <a:srgbClr val="001E5A"/>
    <a:srgbClr val="185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57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CC432-09C6-4735-807D-FE4E5E5056B6}" type="datetimeFigureOut">
              <a:rPr lang="en-US" smtClean="0"/>
              <a:t>2012-09-22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00B81-7DC3-40B5-B03B-4F69482FEB16}" type="slidenum">
              <a:rPr lang="en-US" smtClean="0"/>
              <a:t>‹#›</a:t>
            </a:fld>
            <a:endParaRPr lang="en-US"/>
          </a:p>
        </p:txBody>
      </p:sp>
    </p:spTree>
    <p:extLst>
      <p:ext uri="{BB962C8B-B14F-4D97-AF65-F5344CB8AC3E}">
        <p14:creationId xmlns:p14="http://schemas.microsoft.com/office/powerpoint/2010/main" val="43996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09-28-2011 v0.8</a:t>
            </a:r>
            <a:endParaRPr lang="en-US"/>
          </a:p>
        </p:txBody>
      </p:sp>
      <p:sp>
        <p:nvSpPr>
          <p:cNvPr id="5" name="Footer Placeholder 4"/>
          <p:cNvSpPr>
            <a:spLocks noGrp="1"/>
          </p:cNvSpPr>
          <p:nvPr>
            <p:ph type="ftr" sz="quarter" idx="11"/>
          </p:nvPr>
        </p:nvSpPr>
        <p:spPr/>
        <p:txBody>
          <a:bodyPr/>
          <a:lstStyle/>
          <a:p>
            <a:r>
              <a:rPr lang="en-US" smtClean="0"/>
              <a:t>Fam-10 Familiarization Overview</a:t>
            </a:r>
            <a:endParaRPr lang="en-US"/>
          </a:p>
        </p:txBody>
      </p:sp>
      <p:sp>
        <p:nvSpPr>
          <p:cNvPr id="6" name="Slide Number Placeholder 5"/>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400854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09-28-2011 v0.8</a:t>
            </a:r>
            <a:endParaRPr lang="en-US"/>
          </a:p>
        </p:txBody>
      </p:sp>
      <p:sp>
        <p:nvSpPr>
          <p:cNvPr id="5" name="Footer Placeholder 4"/>
          <p:cNvSpPr>
            <a:spLocks noGrp="1"/>
          </p:cNvSpPr>
          <p:nvPr>
            <p:ph type="ftr" sz="quarter" idx="11"/>
          </p:nvPr>
        </p:nvSpPr>
        <p:spPr/>
        <p:txBody>
          <a:bodyPr/>
          <a:lstStyle/>
          <a:p>
            <a:r>
              <a:rPr lang="en-US" smtClean="0"/>
              <a:t>Fam-10 Familiarization Overview</a:t>
            </a:r>
            <a:endParaRPr lang="en-US"/>
          </a:p>
        </p:txBody>
      </p:sp>
      <p:sp>
        <p:nvSpPr>
          <p:cNvPr id="6" name="Slide Number Placeholder 5"/>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218495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09-28-2011 v0.8</a:t>
            </a:r>
            <a:endParaRPr lang="en-US"/>
          </a:p>
        </p:txBody>
      </p:sp>
      <p:sp>
        <p:nvSpPr>
          <p:cNvPr id="5" name="Footer Placeholder 4"/>
          <p:cNvSpPr>
            <a:spLocks noGrp="1"/>
          </p:cNvSpPr>
          <p:nvPr>
            <p:ph type="ftr" sz="quarter" idx="11"/>
          </p:nvPr>
        </p:nvSpPr>
        <p:spPr/>
        <p:txBody>
          <a:bodyPr/>
          <a:lstStyle/>
          <a:p>
            <a:r>
              <a:rPr lang="en-US" smtClean="0"/>
              <a:t>Fam-10 Familiarization Overview</a:t>
            </a:r>
            <a:endParaRPr lang="en-US"/>
          </a:p>
        </p:txBody>
      </p:sp>
      <p:sp>
        <p:nvSpPr>
          <p:cNvPr id="6" name="Slide Number Placeholder 5"/>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21095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09-28-2011 v0.8</a:t>
            </a:r>
            <a:endParaRPr lang="en-US"/>
          </a:p>
        </p:txBody>
      </p:sp>
      <p:sp>
        <p:nvSpPr>
          <p:cNvPr id="5" name="Footer Placeholder 4"/>
          <p:cNvSpPr>
            <a:spLocks noGrp="1"/>
          </p:cNvSpPr>
          <p:nvPr>
            <p:ph type="ftr" sz="quarter" idx="11"/>
          </p:nvPr>
        </p:nvSpPr>
        <p:spPr/>
        <p:txBody>
          <a:bodyPr/>
          <a:lstStyle/>
          <a:p>
            <a:r>
              <a:rPr lang="en-US" smtClean="0"/>
              <a:t>Fam-10 Familiarization Overview</a:t>
            </a:r>
            <a:endParaRPr lang="en-US"/>
          </a:p>
        </p:txBody>
      </p:sp>
      <p:sp>
        <p:nvSpPr>
          <p:cNvPr id="6" name="Slide Number Placeholder 5"/>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184179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09-28-2011 v0.8</a:t>
            </a:r>
            <a:endParaRPr lang="en-US"/>
          </a:p>
        </p:txBody>
      </p:sp>
      <p:sp>
        <p:nvSpPr>
          <p:cNvPr id="5" name="Footer Placeholder 4"/>
          <p:cNvSpPr>
            <a:spLocks noGrp="1"/>
          </p:cNvSpPr>
          <p:nvPr>
            <p:ph type="ftr" sz="quarter" idx="11"/>
          </p:nvPr>
        </p:nvSpPr>
        <p:spPr/>
        <p:txBody>
          <a:bodyPr/>
          <a:lstStyle/>
          <a:p>
            <a:r>
              <a:rPr lang="en-US" smtClean="0"/>
              <a:t>Fam-10 Familiarization Overview</a:t>
            </a:r>
            <a:endParaRPr lang="en-US"/>
          </a:p>
        </p:txBody>
      </p:sp>
      <p:sp>
        <p:nvSpPr>
          <p:cNvPr id="6" name="Slide Number Placeholder 5"/>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41556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09-28-2011 v0.8</a:t>
            </a:r>
            <a:endParaRPr lang="en-US"/>
          </a:p>
        </p:txBody>
      </p:sp>
      <p:sp>
        <p:nvSpPr>
          <p:cNvPr id="6" name="Footer Placeholder 5"/>
          <p:cNvSpPr>
            <a:spLocks noGrp="1"/>
          </p:cNvSpPr>
          <p:nvPr>
            <p:ph type="ftr" sz="quarter" idx="11"/>
          </p:nvPr>
        </p:nvSpPr>
        <p:spPr/>
        <p:txBody>
          <a:bodyPr/>
          <a:lstStyle/>
          <a:p>
            <a:r>
              <a:rPr lang="en-US" smtClean="0"/>
              <a:t>Fam-10 Familiarization Overview</a:t>
            </a:r>
            <a:endParaRPr lang="en-US"/>
          </a:p>
        </p:txBody>
      </p:sp>
      <p:sp>
        <p:nvSpPr>
          <p:cNvPr id="7" name="Slide Number Placeholder 6"/>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155048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09-28-2011 v0.8</a:t>
            </a:r>
            <a:endParaRPr lang="en-US"/>
          </a:p>
        </p:txBody>
      </p:sp>
      <p:sp>
        <p:nvSpPr>
          <p:cNvPr id="8" name="Footer Placeholder 7"/>
          <p:cNvSpPr>
            <a:spLocks noGrp="1"/>
          </p:cNvSpPr>
          <p:nvPr>
            <p:ph type="ftr" sz="quarter" idx="11"/>
          </p:nvPr>
        </p:nvSpPr>
        <p:spPr/>
        <p:txBody>
          <a:bodyPr/>
          <a:lstStyle/>
          <a:p>
            <a:r>
              <a:rPr lang="en-US" smtClean="0"/>
              <a:t>Fam-10 Familiarization Overview</a:t>
            </a:r>
            <a:endParaRPr lang="en-US"/>
          </a:p>
        </p:txBody>
      </p:sp>
      <p:sp>
        <p:nvSpPr>
          <p:cNvPr id="9" name="Slide Number Placeholder 8"/>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216882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09-28-2011 v0.8</a:t>
            </a:r>
            <a:endParaRPr lang="en-US"/>
          </a:p>
        </p:txBody>
      </p:sp>
      <p:sp>
        <p:nvSpPr>
          <p:cNvPr id="4" name="Footer Placeholder 3"/>
          <p:cNvSpPr>
            <a:spLocks noGrp="1"/>
          </p:cNvSpPr>
          <p:nvPr>
            <p:ph type="ftr" sz="quarter" idx="11"/>
          </p:nvPr>
        </p:nvSpPr>
        <p:spPr/>
        <p:txBody>
          <a:bodyPr/>
          <a:lstStyle/>
          <a:p>
            <a:r>
              <a:rPr lang="en-US" smtClean="0"/>
              <a:t>Fam-10 Familiarization Overview</a:t>
            </a:r>
            <a:endParaRPr lang="en-US"/>
          </a:p>
        </p:txBody>
      </p:sp>
      <p:sp>
        <p:nvSpPr>
          <p:cNvPr id="5" name="Slide Number Placeholder 4"/>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142491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09-28-2011 v0.8</a:t>
            </a:r>
            <a:endParaRPr lang="en-US"/>
          </a:p>
        </p:txBody>
      </p:sp>
      <p:sp>
        <p:nvSpPr>
          <p:cNvPr id="3" name="Footer Placeholder 2"/>
          <p:cNvSpPr>
            <a:spLocks noGrp="1"/>
          </p:cNvSpPr>
          <p:nvPr>
            <p:ph type="ftr" sz="quarter" idx="11"/>
          </p:nvPr>
        </p:nvSpPr>
        <p:spPr/>
        <p:txBody>
          <a:bodyPr/>
          <a:lstStyle/>
          <a:p>
            <a:r>
              <a:rPr lang="en-US" smtClean="0"/>
              <a:t>Fam-10 Familiarization Overview</a:t>
            </a:r>
            <a:endParaRPr lang="en-US"/>
          </a:p>
        </p:txBody>
      </p:sp>
      <p:sp>
        <p:nvSpPr>
          <p:cNvPr id="4" name="Slide Number Placeholder 3"/>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334835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09-28-2011 v0.8</a:t>
            </a:r>
            <a:endParaRPr lang="en-US"/>
          </a:p>
        </p:txBody>
      </p:sp>
      <p:sp>
        <p:nvSpPr>
          <p:cNvPr id="6" name="Footer Placeholder 5"/>
          <p:cNvSpPr>
            <a:spLocks noGrp="1"/>
          </p:cNvSpPr>
          <p:nvPr>
            <p:ph type="ftr" sz="quarter" idx="11"/>
          </p:nvPr>
        </p:nvSpPr>
        <p:spPr/>
        <p:txBody>
          <a:bodyPr/>
          <a:lstStyle/>
          <a:p>
            <a:r>
              <a:rPr lang="en-US" smtClean="0"/>
              <a:t>Fam-10 Familiarization Overview</a:t>
            </a:r>
            <a:endParaRPr lang="en-US"/>
          </a:p>
        </p:txBody>
      </p:sp>
      <p:sp>
        <p:nvSpPr>
          <p:cNvPr id="7" name="Slide Number Placeholder 6"/>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265170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09-28-2011 v0.8</a:t>
            </a:r>
            <a:endParaRPr lang="en-US"/>
          </a:p>
        </p:txBody>
      </p:sp>
      <p:sp>
        <p:nvSpPr>
          <p:cNvPr id="6" name="Footer Placeholder 5"/>
          <p:cNvSpPr>
            <a:spLocks noGrp="1"/>
          </p:cNvSpPr>
          <p:nvPr>
            <p:ph type="ftr" sz="quarter" idx="11"/>
          </p:nvPr>
        </p:nvSpPr>
        <p:spPr/>
        <p:txBody>
          <a:bodyPr/>
          <a:lstStyle/>
          <a:p>
            <a:r>
              <a:rPr lang="en-US" smtClean="0"/>
              <a:t>Fam-10 Familiarization Overview</a:t>
            </a:r>
            <a:endParaRPr lang="en-US"/>
          </a:p>
        </p:txBody>
      </p:sp>
      <p:sp>
        <p:nvSpPr>
          <p:cNvPr id="7" name="Slide Number Placeholder 6"/>
          <p:cNvSpPr>
            <a:spLocks noGrp="1"/>
          </p:cNvSpPr>
          <p:nvPr>
            <p:ph type="sldNum" sz="quarter" idx="12"/>
          </p:nvPr>
        </p:nvSpPr>
        <p:spPr/>
        <p:txBody>
          <a:bodyPr/>
          <a:lstStyle/>
          <a:p>
            <a:fld id="{189ED1FC-257D-4421-9076-5D154B5CC5DC}" type="slidenum">
              <a:rPr lang="en-US" smtClean="0"/>
              <a:t>‹#›</a:t>
            </a:fld>
            <a:endParaRPr lang="en-US"/>
          </a:p>
        </p:txBody>
      </p:sp>
    </p:spTree>
    <p:extLst>
      <p:ext uri="{BB962C8B-B14F-4D97-AF65-F5344CB8AC3E}">
        <p14:creationId xmlns:p14="http://schemas.microsoft.com/office/powerpoint/2010/main" val="380710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E300E"/>
            </a:gs>
            <a:gs pos="90000">
              <a:srgbClr val="0E300E"/>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09-28-2011 v0.8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Fam-10 Familiarization Overview</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89ED1FC-257D-4421-9076-5D154B5CC5DC}" type="slidenum">
              <a:rPr lang="en-US" smtClean="0"/>
              <a:pPr/>
              <a:t>‹#›</a:t>
            </a:fld>
            <a:endParaRPr lang="en-U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66" y="6707812"/>
            <a:ext cx="883334" cy="138432"/>
          </a:xfrm>
          <a:prstGeom prst="rect">
            <a:avLst/>
          </a:prstGeom>
        </p:spPr>
      </p:pic>
    </p:spTree>
    <p:extLst>
      <p:ext uri="{BB962C8B-B14F-4D97-AF65-F5344CB8AC3E}">
        <p14:creationId xmlns:p14="http://schemas.microsoft.com/office/powerpoint/2010/main" val="3618893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smtClean="0"/>
              <a:t>Introduction to Familiarization</a:t>
            </a:r>
            <a:endParaRPr lang="en-US" dirty="0"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12" name="~PP32105.WAV">
            <a:hlinkClick r:id="" action="ppaction://media"/>
          </p:cNvPr>
          <p:cNvPicPr>
            <a:picLocks noRot="1" noChangeAspect="1"/>
          </p:cNvPicPr>
          <p:nvPr>
            <a:wavAudioFile r:embed="rId1" name="~PP3863.WAV"/>
          </p:nvPr>
        </p:nvPicPr>
        <p:blipFill>
          <a:blip r:embed="rId3">
            <a:extLst>
              <a:ext uri="{28A0092B-C50C-407E-A947-70E740481C1C}">
                <a14:useLocalDpi xmlns:a14="http://schemas.microsoft.com/office/drawing/2010/main" val="0"/>
              </a:ext>
            </a:extLst>
          </a:blip>
          <a:srcRect/>
          <a:stretch>
            <a:fillRect/>
          </a:stretch>
        </p:blipFill>
        <p:spPr bwMode="auto">
          <a:xfrm>
            <a:off x="8702675" y="6416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09-28-2011 v0.8</a:t>
            </a:r>
            <a:endParaRPr lang="en-US"/>
          </a:p>
        </p:txBody>
      </p:sp>
      <p:sp>
        <p:nvSpPr>
          <p:cNvPr id="4" name="Footer Placeholder 3"/>
          <p:cNvSpPr>
            <a:spLocks noGrp="1"/>
          </p:cNvSpPr>
          <p:nvPr>
            <p:ph type="ftr" sz="quarter" idx="11"/>
          </p:nvPr>
        </p:nvSpPr>
        <p:spPr/>
        <p:txBody>
          <a:bodyPr/>
          <a:lstStyle/>
          <a:p>
            <a:r>
              <a:rPr lang="en-US" smtClean="0"/>
              <a:t>Fam-10 Familiarization Overview</a:t>
            </a:r>
            <a:endParaRPr lang="en-US"/>
          </a:p>
        </p:txBody>
      </p:sp>
      <p:sp>
        <p:nvSpPr>
          <p:cNvPr id="5" name="Slide Number Placeholder 4"/>
          <p:cNvSpPr>
            <a:spLocks noGrp="1"/>
          </p:cNvSpPr>
          <p:nvPr>
            <p:ph type="sldNum" sz="quarter" idx="12"/>
          </p:nvPr>
        </p:nvSpPr>
        <p:spPr/>
        <p:txBody>
          <a:bodyPr/>
          <a:lstStyle/>
          <a:p>
            <a:fld id="{189ED1FC-257D-4421-9076-5D154B5CC5DC}" type="slidenum">
              <a:rPr lang="en-US" smtClean="0"/>
              <a:t>1</a:t>
            </a:fld>
            <a:endParaRPr lang="en-US"/>
          </a:p>
        </p:txBody>
      </p:sp>
    </p:spTree>
    <p:extLst>
      <p:ext uri="{BB962C8B-B14F-4D97-AF65-F5344CB8AC3E}">
        <p14:creationId xmlns:p14="http://schemas.microsoft.com/office/powerpoint/2010/main" val="4166344072"/>
      </p:ext>
    </p:extLst>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Welcome</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Welcome to the  free tax preparation program </a:t>
            </a:r>
          </a:p>
          <a:p>
            <a:pPr fontAlgn="auto">
              <a:spcAft>
                <a:spcPts val="0"/>
              </a:spcAft>
              <a:buFont typeface="Arial" pitchFamily="34" charset="0"/>
              <a:buChar char="•"/>
              <a:defRPr/>
            </a:pPr>
            <a:r>
              <a:rPr lang="en-US" dirty="0" smtClean="0"/>
              <a:t>If you have reached this point you should have been contacted by your coach or training coordinator and discussed general information about the program and directed you to the TaxPrep4Free.org website.</a:t>
            </a:r>
          </a:p>
          <a:p>
            <a:pPr fontAlgn="auto">
              <a:spcAft>
                <a:spcPts val="0"/>
              </a:spcAft>
              <a:buFont typeface="Arial" pitchFamily="34" charset="0"/>
              <a:buChar char="•"/>
              <a:defRPr/>
            </a:pPr>
            <a:r>
              <a:rPr lang="en-US" dirty="0" smtClean="0"/>
              <a:t>This module will give you additional information that you will need to complete your training.</a:t>
            </a:r>
            <a:endParaRPr lang="en-US" dirty="0"/>
          </a:p>
        </p:txBody>
      </p:sp>
      <p:pic>
        <p:nvPicPr>
          <p:cNvPr id="7" name="~PP12105.WAV">
            <a:hlinkClick r:id="" action="ppaction://media"/>
          </p:cNvPr>
          <p:cNvPicPr>
            <a:picLocks noRot="1" noChangeAspect="1"/>
          </p:cNvPicPr>
          <p:nvPr>
            <a:wavAudioFile r:embed="rId1" name="~PP1763.WAV"/>
          </p:nvPr>
        </p:nvPicPr>
        <p:blipFill>
          <a:blip r:embed="rId3">
            <a:extLst>
              <a:ext uri="{28A0092B-C50C-407E-A947-70E740481C1C}">
                <a14:useLocalDpi xmlns:a14="http://schemas.microsoft.com/office/drawing/2010/main" val="0"/>
              </a:ext>
            </a:extLst>
          </a:blip>
          <a:srcRect/>
          <a:stretch>
            <a:fillRect/>
          </a:stretch>
        </p:blipFill>
        <p:spPr bwMode="auto">
          <a:xfrm>
            <a:off x="8702675" y="6416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09-28-2011 v0.8</a:t>
            </a:r>
            <a:endParaRPr lang="en-US"/>
          </a:p>
        </p:txBody>
      </p:sp>
      <p:sp>
        <p:nvSpPr>
          <p:cNvPr id="4" name="Footer Placeholder 3"/>
          <p:cNvSpPr>
            <a:spLocks noGrp="1"/>
          </p:cNvSpPr>
          <p:nvPr>
            <p:ph type="ftr" sz="quarter" idx="11"/>
          </p:nvPr>
        </p:nvSpPr>
        <p:spPr/>
        <p:txBody>
          <a:bodyPr/>
          <a:lstStyle/>
          <a:p>
            <a:r>
              <a:rPr lang="en-US" smtClean="0"/>
              <a:t>Fam-10 Familiarization Overview</a:t>
            </a:r>
            <a:endParaRPr lang="en-US"/>
          </a:p>
        </p:txBody>
      </p:sp>
      <p:sp>
        <p:nvSpPr>
          <p:cNvPr id="5" name="Slide Number Placeholder 4"/>
          <p:cNvSpPr>
            <a:spLocks noGrp="1"/>
          </p:cNvSpPr>
          <p:nvPr>
            <p:ph type="sldNum" sz="quarter" idx="12"/>
          </p:nvPr>
        </p:nvSpPr>
        <p:spPr/>
        <p:txBody>
          <a:bodyPr/>
          <a:lstStyle/>
          <a:p>
            <a:fld id="{189ED1FC-257D-4421-9076-5D154B5CC5DC}" type="slidenum">
              <a:rPr lang="en-US" smtClean="0"/>
              <a:t>2</a:t>
            </a:fld>
            <a:endParaRPr lang="en-US"/>
          </a:p>
        </p:txBody>
      </p:sp>
    </p:spTree>
    <p:extLst>
      <p:ext uri="{BB962C8B-B14F-4D97-AF65-F5344CB8AC3E}">
        <p14:creationId xmlns:p14="http://schemas.microsoft.com/office/powerpoint/2010/main" val="3718271580"/>
      </p:ext>
    </p:extLst>
  </p:cSld>
  <p:clrMapOvr>
    <a:masterClrMapping/>
  </p:clrMapOvr>
  <p:transition advTm="4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Orientation</a:t>
            </a:r>
          </a:p>
        </p:txBody>
      </p:sp>
      <p:sp>
        <p:nvSpPr>
          <p:cNvPr id="4099" name="Content Placeholder 2"/>
          <p:cNvSpPr>
            <a:spLocks noGrp="1"/>
          </p:cNvSpPr>
          <p:nvPr>
            <p:ph idx="1"/>
          </p:nvPr>
        </p:nvSpPr>
        <p:spPr/>
        <p:txBody>
          <a:bodyPr/>
          <a:lstStyle/>
          <a:p>
            <a:r>
              <a:rPr lang="en-US" smtClean="0"/>
              <a:t>If you have not completed the Orientation module please do so before continuing.</a:t>
            </a:r>
          </a:p>
          <a:p>
            <a:endParaRPr lang="en-US" smtClean="0"/>
          </a:p>
        </p:txBody>
      </p:sp>
      <p:pic>
        <p:nvPicPr>
          <p:cNvPr id="5" name="~PP12105.WAV">
            <a:hlinkClick r:id="" action="ppaction://media"/>
          </p:cNvPr>
          <p:cNvPicPr>
            <a:picLocks noRot="1" noChangeAspect="1"/>
          </p:cNvPicPr>
          <p:nvPr>
            <a:wavAudioFile r:embed="rId1" name="~PP181.WAV"/>
          </p:nvPr>
        </p:nvPicPr>
        <p:blipFill>
          <a:blip r:embed="rId3">
            <a:extLst>
              <a:ext uri="{28A0092B-C50C-407E-A947-70E740481C1C}">
                <a14:useLocalDpi xmlns:a14="http://schemas.microsoft.com/office/drawing/2010/main" val="0"/>
              </a:ext>
            </a:extLst>
          </a:blip>
          <a:srcRect/>
          <a:stretch>
            <a:fillRect/>
          </a:stretch>
        </p:blipFill>
        <p:spPr bwMode="auto">
          <a:xfrm>
            <a:off x="8702675" y="6416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09-28-2011 v0.8</a:t>
            </a:r>
            <a:endParaRPr lang="en-US"/>
          </a:p>
        </p:txBody>
      </p:sp>
      <p:sp>
        <p:nvSpPr>
          <p:cNvPr id="3" name="Footer Placeholder 2"/>
          <p:cNvSpPr>
            <a:spLocks noGrp="1"/>
          </p:cNvSpPr>
          <p:nvPr>
            <p:ph type="ftr" sz="quarter" idx="11"/>
          </p:nvPr>
        </p:nvSpPr>
        <p:spPr/>
        <p:txBody>
          <a:bodyPr/>
          <a:lstStyle/>
          <a:p>
            <a:r>
              <a:rPr lang="en-US" smtClean="0"/>
              <a:t>Fam-10 Familiarization Overview</a:t>
            </a:r>
            <a:endParaRPr lang="en-US"/>
          </a:p>
        </p:txBody>
      </p:sp>
      <p:sp>
        <p:nvSpPr>
          <p:cNvPr id="4" name="Slide Number Placeholder 3"/>
          <p:cNvSpPr>
            <a:spLocks noGrp="1"/>
          </p:cNvSpPr>
          <p:nvPr>
            <p:ph type="sldNum" sz="quarter" idx="12"/>
          </p:nvPr>
        </p:nvSpPr>
        <p:spPr/>
        <p:txBody>
          <a:bodyPr/>
          <a:lstStyle/>
          <a:p>
            <a:fld id="{189ED1FC-257D-4421-9076-5D154B5CC5DC}" type="slidenum">
              <a:rPr lang="en-US" smtClean="0"/>
              <a:t>3</a:t>
            </a:fld>
            <a:endParaRPr lang="en-US"/>
          </a:p>
        </p:txBody>
      </p:sp>
    </p:spTree>
    <p:extLst>
      <p:ext uri="{BB962C8B-B14F-4D97-AF65-F5344CB8AC3E}">
        <p14:creationId xmlns:p14="http://schemas.microsoft.com/office/powerpoint/2010/main" val="2096427746"/>
      </p:ext>
    </p:extLst>
  </p:cSld>
  <p:clrMapOvr>
    <a:masterClrMapping/>
  </p:clrMapOvr>
  <p:transition advTm="3153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General Help</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t>Very Important:  Every effort has been made to allow you to complete your training on your own, but if you are having trouble </a:t>
            </a:r>
            <a:r>
              <a:rPr lang="en-US" b="1" i="1" u="sng" dirty="0" smtClean="0">
                <a:solidFill>
                  <a:srgbClr val="FF0000"/>
                </a:solidFill>
              </a:rPr>
              <a:t>please do not hesitate to call your training </a:t>
            </a:r>
            <a:r>
              <a:rPr lang="en-US" b="1" i="1" u="sng" dirty="0">
                <a:solidFill>
                  <a:srgbClr val="FF0000"/>
                </a:solidFill>
              </a:rPr>
              <a:t>coordinator or coach.</a:t>
            </a:r>
          </a:p>
          <a:p>
            <a:pPr fontAlgn="auto">
              <a:spcAft>
                <a:spcPts val="0"/>
              </a:spcAft>
              <a:buFont typeface="Arial" pitchFamily="34" charset="0"/>
              <a:buChar char="•"/>
              <a:defRPr/>
            </a:pPr>
            <a:r>
              <a:rPr lang="en-US" dirty="0" smtClean="0"/>
              <a:t>However, each organization will have different ways for you to complete your training that your coordinator should have explained to you, for example some will require in class participation and others have special requirements .  Please follow their guidelines.</a:t>
            </a:r>
          </a:p>
        </p:txBody>
      </p:sp>
      <p:pic>
        <p:nvPicPr>
          <p:cNvPr id="9" name="~PP32105.WAV">
            <a:hlinkClick r:id="" action="ppaction://media"/>
          </p:cNvPr>
          <p:cNvPicPr>
            <a:picLocks noRot="1" noChangeAspect="1"/>
          </p:cNvPicPr>
          <p:nvPr>
            <a:wavAudioFile r:embed="rId1" name="~PP3644.WAV"/>
          </p:nvPr>
        </p:nvPicPr>
        <p:blipFill>
          <a:blip r:embed="rId3">
            <a:extLst>
              <a:ext uri="{28A0092B-C50C-407E-A947-70E740481C1C}">
                <a14:useLocalDpi xmlns:a14="http://schemas.microsoft.com/office/drawing/2010/main" val="0"/>
              </a:ext>
            </a:extLst>
          </a:blip>
          <a:srcRect/>
          <a:stretch>
            <a:fillRect/>
          </a:stretch>
        </p:blipFill>
        <p:spPr bwMode="auto">
          <a:xfrm>
            <a:off x="8702675" y="6416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09-28-2011 v0.8</a:t>
            </a:r>
            <a:endParaRPr lang="en-US"/>
          </a:p>
        </p:txBody>
      </p:sp>
      <p:sp>
        <p:nvSpPr>
          <p:cNvPr id="4" name="Footer Placeholder 3"/>
          <p:cNvSpPr>
            <a:spLocks noGrp="1"/>
          </p:cNvSpPr>
          <p:nvPr>
            <p:ph type="ftr" sz="quarter" idx="11"/>
          </p:nvPr>
        </p:nvSpPr>
        <p:spPr/>
        <p:txBody>
          <a:bodyPr/>
          <a:lstStyle/>
          <a:p>
            <a:r>
              <a:rPr lang="en-US" smtClean="0"/>
              <a:t>Fam-10 Familiarization Overview</a:t>
            </a:r>
            <a:endParaRPr lang="en-US"/>
          </a:p>
        </p:txBody>
      </p:sp>
      <p:sp>
        <p:nvSpPr>
          <p:cNvPr id="5" name="Slide Number Placeholder 4"/>
          <p:cNvSpPr>
            <a:spLocks noGrp="1"/>
          </p:cNvSpPr>
          <p:nvPr>
            <p:ph type="sldNum" sz="quarter" idx="12"/>
          </p:nvPr>
        </p:nvSpPr>
        <p:spPr/>
        <p:txBody>
          <a:bodyPr/>
          <a:lstStyle/>
          <a:p>
            <a:fld id="{189ED1FC-257D-4421-9076-5D154B5CC5DC}" type="slidenum">
              <a:rPr lang="en-US" smtClean="0"/>
              <a:t>4</a:t>
            </a:fld>
            <a:endParaRPr lang="en-US"/>
          </a:p>
        </p:txBody>
      </p:sp>
    </p:spTree>
    <p:extLst>
      <p:ext uri="{BB962C8B-B14F-4D97-AF65-F5344CB8AC3E}">
        <p14:creationId xmlns:p14="http://schemas.microsoft.com/office/powerpoint/2010/main" val="3517863065"/>
      </p:ext>
    </p:extLst>
  </p:cSld>
  <p:clrMapOvr>
    <a:masterClrMapping/>
  </p:clrMapOvr>
  <p:transition advTm="3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Cheat Sheet</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During your training you will be asked to review chapters in IRS reference material, review slide presentations, etc., and to work tax problems.</a:t>
            </a:r>
          </a:p>
          <a:p>
            <a:pPr fontAlgn="auto">
              <a:spcAft>
                <a:spcPts val="0"/>
              </a:spcAft>
              <a:buFont typeface="Arial" pitchFamily="34" charset="0"/>
              <a:buChar char="•"/>
              <a:defRPr/>
            </a:pPr>
            <a:r>
              <a:rPr lang="en-US" dirty="0" smtClean="0"/>
              <a:t>Your training coordinator should have provided you with a “cheat sheet’, either in the mail, by email or in person.</a:t>
            </a:r>
          </a:p>
          <a:p>
            <a:pPr fontAlgn="auto">
              <a:spcAft>
                <a:spcPts val="0"/>
              </a:spcAft>
              <a:buFont typeface="Arial" pitchFamily="34" charset="0"/>
              <a:buChar char="•"/>
              <a:defRPr/>
            </a:pPr>
            <a:r>
              <a:rPr lang="en-US" dirty="0" smtClean="0"/>
              <a:t>The Cheat Sheet gives you </a:t>
            </a:r>
            <a:r>
              <a:rPr lang="en-US" dirty="0" err="1" smtClean="0"/>
              <a:t>TaxWise</a:t>
            </a:r>
            <a:r>
              <a:rPr lang="en-US" dirty="0" smtClean="0"/>
              <a:t> login information, the training syllabus for “how to use the </a:t>
            </a:r>
            <a:r>
              <a:rPr lang="en-US" dirty="0" err="1" smtClean="0"/>
              <a:t>TaxWise</a:t>
            </a:r>
            <a:r>
              <a:rPr lang="en-US" dirty="0" smtClean="0"/>
              <a:t> software (Familiarization)” and a listing of the problems that you will need to work.</a:t>
            </a:r>
          </a:p>
          <a:p>
            <a:pPr fontAlgn="auto">
              <a:spcAft>
                <a:spcPts val="0"/>
              </a:spcAft>
              <a:buFont typeface="Arial" pitchFamily="34" charset="0"/>
              <a:buChar char="•"/>
              <a:defRPr/>
            </a:pPr>
            <a:r>
              <a:rPr lang="en-US" dirty="0" smtClean="0"/>
              <a:t>The problems should be worked in order and reviewed by your coach when completed.</a:t>
            </a:r>
            <a:endParaRPr lang="en-US" dirty="0"/>
          </a:p>
        </p:txBody>
      </p:sp>
      <p:pic>
        <p:nvPicPr>
          <p:cNvPr id="7" name="~PP32121.WAV">
            <a:hlinkClick r:id="" action="ppaction://media"/>
          </p:cNvPr>
          <p:cNvPicPr>
            <a:picLocks noRot="1" noChangeAspect="1"/>
          </p:cNvPicPr>
          <p:nvPr>
            <a:wavAudioFile r:embed="rId1" name="~PP3370.WAV"/>
          </p:nvPr>
        </p:nvPicPr>
        <p:blipFill>
          <a:blip r:embed="rId3">
            <a:extLst>
              <a:ext uri="{28A0092B-C50C-407E-A947-70E740481C1C}">
                <a14:useLocalDpi xmlns:a14="http://schemas.microsoft.com/office/drawing/2010/main" val="0"/>
              </a:ext>
            </a:extLst>
          </a:blip>
          <a:srcRect/>
          <a:stretch>
            <a:fillRect/>
          </a:stretch>
        </p:blipFill>
        <p:spPr bwMode="auto">
          <a:xfrm>
            <a:off x="8702675" y="6416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09-28-2011 v0.8</a:t>
            </a:r>
            <a:endParaRPr lang="en-US"/>
          </a:p>
        </p:txBody>
      </p:sp>
      <p:sp>
        <p:nvSpPr>
          <p:cNvPr id="4" name="Footer Placeholder 3"/>
          <p:cNvSpPr>
            <a:spLocks noGrp="1"/>
          </p:cNvSpPr>
          <p:nvPr>
            <p:ph type="ftr" sz="quarter" idx="11"/>
          </p:nvPr>
        </p:nvSpPr>
        <p:spPr/>
        <p:txBody>
          <a:bodyPr/>
          <a:lstStyle/>
          <a:p>
            <a:r>
              <a:rPr lang="en-US" smtClean="0"/>
              <a:t>Fam-10 Familiarization Overview</a:t>
            </a:r>
            <a:endParaRPr lang="en-US"/>
          </a:p>
        </p:txBody>
      </p:sp>
      <p:sp>
        <p:nvSpPr>
          <p:cNvPr id="5" name="Slide Number Placeholder 4"/>
          <p:cNvSpPr>
            <a:spLocks noGrp="1"/>
          </p:cNvSpPr>
          <p:nvPr>
            <p:ph type="sldNum" sz="quarter" idx="12"/>
          </p:nvPr>
        </p:nvSpPr>
        <p:spPr/>
        <p:txBody>
          <a:bodyPr/>
          <a:lstStyle/>
          <a:p>
            <a:fld id="{189ED1FC-257D-4421-9076-5D154B5CC5DC}" type="slidenum">
              <a:rPr lang="en-US" smtClean="0"/>
              <a:t>5</a:t>
            </a:fld>
            <a:endParaRPr lang="en-US"/>
          </a:p>
        </p:txBody>
      </p:sp>
    </p:spTree>
    <p:extLst>
      <p:ext uri="{BB962C8B-B14F-4D97-AF65-F5344CB8AC3E}">
        <p14:creationId xmlns:p14="http://schemas.microsoft.com/office/powerpoint/2010/main" val="837728118"/>
      </p:ext>
    </p:extLst>
  </p:cSld>
  <p:clrMapOvr>
    <a:masterClrMapping/>
  </p:clrMapOvr>
  <p:transition advTm="4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Tax Problems</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Each problem consists of general tax payer information (Interview/Intake Sheet) which you will need to complete the tax return.</a:t>
            </a:r>
          </a:p>
          <a:p>
            <a:pPr fontAlgn="auto">
              <a:spcAft>
                <a:spcPts val="0"/>
              </a:spcAft>
              <a:buFont typeface="Arial" pitchFamily="34" charset="0"/>
              <a:buChar char="•"/>
              <a:defRPr/>
            </a:pPr>
            <a:r>
              <a:rPr lang="en-US" dirty="0" smtClean="0"/>
              <a:t>Not all tax payer information is provided on a “real” Interview/Intake sheet, so the problems include interview notes which were taken while “interviewing” the problem’s tax payer.</a:t>
            </a:r>
          </a:p>
          <a:p>
            <a:pPr fontAlgn="auto">
              <a:spcAft>
                <a:spcPts val="0"/>
              </a:spcAft>
              <a:buFont typeface="Arial" pitchFamily="34" charset="0"/>
              <a:buChar char="•"/>
              <a:defRPr/>
            </a:pPr>
            <a:r>
              <a:rPr lang="en-US" dirty="0" smtClean="0"/>
              <a:t>All of this information will be used in completing a tax return.</a:t>
            </a:r>
            <a:endParaRPr lang="en-US" dirty="0"/>
          </a:p>
        </p:txBody>
      </p:sp>
      <p:pic>
        <p:nvPicPr>
          <p:cNvPr id="8" name="~PP32121.WAV">
            <a:hlinkClick r:id="" action="ppaction://media"/>
          </p:cNvPr>
          <p:cNvPicPr>
            <a:picLocks noRot="1" noChangeAspect="1"/>
          </p:cNvPicPr>
          <p:nvPr>
            <a:wavAudioFile r:embed="rId1" name="~PP3313.WAV"/>
          </p:nvPr>
        </p:nvPicPr>
        <p:blipFill>
          <a:blip r:embed="rId3">
            <a:extLst>
              <a:ext uri="{28A0092B-C50C-407E-A947-70E740481C1C}">
                <a14:useLocalDpi xmlns:a14="http://schemas.microsoft.com/office/drawing/2010/main" val="0"/>
              </a:ext>
            </a:extLst>
          </a:blip>
          <a:srcRect/>
          <a:stretch>
            <a:fillRect/>
          </a:stretch>
        </p:blipFill>
        <p:spPr bwMode="auto">
          <a:xfrm>
            <a:off x="8702675" y="6416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09-28-2011 v0.8</a:t>
            </a:r>
            <a:endParaRPr lang="en-US"/>
          </a:p>
        </p:txBody>
      </p:sp>
      <p:sp>
        <p:nvSpPr>
          <p:cNvPr id="4" name="Footer Placeholder 3"/>
          <p:cNvSpPr>
            <a:spLocks noGrp="1"/>
          </p:cNvSpPr>
          <p:nvPr>
            <p:ph type="ftr" sz="quarter" idx="11"/>
          </p:nvPr>
        </p:nvSpPr>
        <p:spPr/>
        <p:txBody>
          <a:bodyPr/>
          <a:lstStyle/>
          <a:p>
            <a:r>
              <a:rPr lang="en-US" smtClean="0"/>
              <a:t>Fam-10 Familiarization Overview</a:t>
            </a:r>
            <a:endParaRPr lang="en-US"/>
          </a:p>
        </p:txBody>
      </p:sp>
      <p:sp>
        <p:nvSpPr>
          <p:cNvPr id="5" name="Slide Number Placeholder 4"/>
          <p:cNvSpPr>
            <a:spLocks noGrp="1"/>
          </p:cNvSpPr>
          <p:nvPr>
            <p:ph type="sldNum" sz="quarter" idx="12"/>
          </p:nvPr>
        </p:nvSpPr>
        <p:spPr/>
        <p:txBody>
          <a:bodyPr/>
          <a:lstStyle/>
          <a:p>
            <a:fld id="{189ED1FC-257D-4421-9076-5D154B5CC5DC}" type="slidenum">
              <a:rPr lang="en-US" smtClean="0"/>
              <a:t>6</a:t>
            </a:fld>
            <a:endParaRPr lang="en-US"/>
          </a:p>
        </p:txBody>
      </p:sp>
    </p:spTree>
    <p:extLst>
      <p:ext uri="{BB962C8B-B14F-4D97-AF65-F5344CB8AC3E}">
        <p14:creationId xmlns:p14="http://schemas.microsoft.com/office/powerpoint/2010/main" val="3672968263"/>
      </p:ext>
    </p:extLst>
  </p:cSld>
  <p:clrMapOvr>
    <a:masterClrMapping/>
  </p:clrMapOvr>
  <p:transition advTm="3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Refund Monitor</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t>In addition, each problem has a guide (Refund Monitor) that you should use to lead you through the problem.</a:t>
            </a:r>
          </a:p>
          <a:p>
            <a:pPr fontAlgn="auto">
              <a:spcAft>
                <a:spcPts val="0"/>
              </a:spcAft>
              <a:buFont typeface="Arial" pitchFamily="34" charset="0"/>
              <a:buChar char="•"/>
              <a:defRPr/>
            </a:pPr>
            <a:r>
              <a:rPr lang="en-US" dirty="0" smtClean="0"/>
              <a:t>The Refund Monitor also contains a step by step listing of the necessary forms that the problem requires, the answers to the problem, and copies of the completed tax return.</a:t>
            </a:r>
          </a:p>
          <a:p>
            <a:pPr fontAlgn="auto">
              <a:spcAft>
                <a:spcPts val="0"/>
              </a:spcAft>
              <a:buFont typeface="Arial" pitchFamily="34" charset="0"/>
              <a:buChar char="•"/>
              <a:defRPr/>
            </a:pPr>
            <a:r>
              <a:rPr lang="en-US" dirty="0" smtClean="0"/>
              <a:t>When starting a problem it would be helpful if you had the Interview/Intake sheet, the interview notes, and the refund monitor in front of you.</a:t>
            </a:r>
            <a:endParaRPr lang="en-US" dirty="0"/>
          </a:p>
        </p:txBody>
      </p:sp>
      <p:pic>
        <p:nvPicPr>
          <p:cNvPr id="5" name="~PP22121.WAV">
            <a:hlinkClick r:id="" action="ppaction://media"/>
          </p:cNvPr>
          <p:cNvPicPr>
            <a:picLocks noRot="1" noChangeAspect="1"/>
          </p:cNvPicPr>
          <p:nvPr>
            <a:wavAudioFile r:embed="rId1" name="~PP2084.WAV"/>
          </p:nvPr>
        </p:nvPicPr>
        <p:blipFill>
          <a:blip r:embed="rId3">
            <a:extLst>
              <a:ext uri="{28A0092B-C50C-407E-A947-70E740481C1C}">
                <a14:useLocalDpi xmlns:a14="http://schemas.microsoft.com/office/drawing/2010/main" val="0"/>
              </a:ext>
            </a:extLst>
          </a:blip>
          <a:srcRect/>
          <a:stretch>
            <a:fillRect/>
          </a:stretch>
        </p:blipFill>
        <p:spPr bwMode="auto">
          <a:xfrm>
            <a:off x="8702675" y="6416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09-28-2011 v0.8</a:t>
            </a:r>
            <a:endParaRPr lang="en-US"/>
          </a:p>
        </p:txBody>
      </p:sp>
      <p:sp>
        <p:nvSpPr>
          <p:cNvPr id="4" name="Footer Placeholder 3"/>
          <p:cNvSpPr>
            <a:spLocks noGrp="1"/>
          </p:cNvSpPr>
          <p:nvPr>
            <p:ph type="ftr" sz="quarter" idx="11"/>
          </p:nvPr>
        </p:nvSpPr>
        <p:spPr/>
        <p:txBody>
          <a:bodyPr/>
          <a:lstStyle/>
          <a:p>
            <a:r>
              <a:rPr lang="en-US" smtClean="0"/>
              <a:t>Fam-10 Familiarization Overview</a:t>
            </a:r>
            <a:endParaRPr lang="en-US"/>
          </a:p>
        </p:txBody>
      </p:sp>
      <p:sp>
        <p:nvSpPr>
          <p:cNvPr id="6" name="Slide Number Placeholder 5"/>
          <p:cNvSpPr>
            <a:spLocks noGrp="1"/>
          </p:cNvSpPr>
          <p:nvPr>
            <p:ph type="sldNum" sz="quarter" idx="12"/>
          </p:nvPr>
        </p:nvSpPr>
        <p:spPr/>
        <p:txBody>
          <a:bodyPr/>
          <a:lstStyle/>
          <a:p>
            <a:fld id="{189ED1FC-257D-4421-9076-5D154B5CC5DC}" type="slidenum">
              <a:rPr lang="en-US" smtClean="0"/>
              <a:t>7</a:t>
            </a:fld>
            <a:endParaRPr lang="en-US"/>
          </a:p>
        </p:txBody>
      </p:sp>
    </p:spTree>
    <p:extLst>
      <p:ext uri="{BB962C8B-B14F-4D97-AF65-F5344CB8AC3E}">
        <p14:creationId xmlns:p14="http://schemas.microsoft.com/office/powerpoint/2010/main" val="1318311339"/>
      </p:ext>
    </p:extLst>
  </p:cSld>
  <p:clrMapOvr>
    <a:masterClrMapping/>
  </p:clrMapOvr>
  <p:transition advTm="3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Answers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As you work through the problems, following the refund monitor, you should be checking your tax return with the forms provided in the refund monitor.  </a:t>
            </a:r>
          </a:p>
          <a:p>
            <a:pPr fontAlgn="auto">
              <a:spcAft>
                <a:spcPts val="0"/>
              </a:spcAft>
              <a:buFont typeface="Arial" pitchFamily="34" charset="0"/>
              <a:buChar char="•"/>
              <a:defRPr/>
            </a:pPr>
            <a:r>
              <a:rPr lang="en-US" dirty="0" smtClean="0"/>
              <a:t>If the forms do not match, review the refund monitor forms carefully to see where the error occurred.</a:t>
            </a:r>
          </a:p>
          <a:p>
            <a:pPr fontAlgn="auto">
              <a:spcAft>
                <a:spcPts val="0"/>
              </a:spcAft>
              <a:buFont typeface="Arial" pitchFamily="34" charset="0"/>
              <a:buChar char="•"/>
              <a:defRPr/>
            </a:pPr>
            <a:r>
              <a:rPr lang="en-US" dirty="0" smtClean="0"/>
              <a:t>If you cannot find the error, contact your training coach for assistance.</a:t>
            </a:r>
            <a:endParaRPr lang="en-US" dirty="0"/>
          </a:p>
        </p:txBody>
      </p:sp>
      <p:pic>
        <p:nvPicPr>
          <p:cNvPr id="4" name="~PP82121.WAV">
            <a:hlinkClick r:id="" action="ppaction://media"/>
          </p:cNvPr>
          <p:cNvPicPr>
            <a:picLocks noRot="1" noChangeAspect="1"/>
          </p:cNvPicPr>
          <p:nvPr>
            <a:wavAudioFile r:embed="rId1" name="~PP807.WAV"/>
          </p:nvPr>
        </p:nvPicPr>
        <p:blipFill>
          <a:blip r:embed="rId3">
            <a:extLst>
              <a:ext uri="{28A0092B-C50C-407E-A947-70E740481C1C}">
                <a14:useLocalDpi xmlns:a14="http://schemas.microsoft.com/office/drawing/2010/main" val="0"/>
              </a:ext>
            </a:extLst>
          </a:blip>
          <a:srcRect/>
          <a:stretch>
            <a:fillRect/>
          </a:stretch>
        </p:blipFill>
        <p:spPr bwMode="auto">
          <a:xfrm>
            <a:off x="8702675" y="6416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09-28-2011 v0.8</a:t>
            </a:r>
            <a:endParaRPr lang="en-US"/>
          </a:p>
        </p:txBody>
      </p:sp>
      <p:sp>
        <p:nvSpPr>
          <p:cNvPr id="5" name="Footer Placeholder 4"/>
          <p:cNvSpPr>
            <a:spLocks noGrp="1"/>
          </p:cNvSpPr>
          <p:nvPr>
            <p:ph type="ftr" sz="quarter" idx="11"/>
          </p:nvPr>
        </p:nvSpPr>
        <p:spPr/>
        <p:txBody>
          <a:bodyPr/>
          <a:lstStyle/>
          <a:p>
            <a:r>
              <a:rPr lang="en-US" smtClean="0"/>
              <a:t>Fam-10 Familiarization Overview</a:t>
            </a:r>
            <a:endParaRPr lang="en-US"/>
          </a:p>
        </p:txBody>
      </p:sp>
      <p:sp>
        <p:nvSpPr>
          <p:cNvPr id="6" name="Slide Number Placeholder 5"/>
          <p:cNvSpPr>
            <a:spLocks noGrp="1"/>
          </p:cNvSpPr>
          <p:nvPr>
            <p:ph type="sldNum" sz="quarter" idx="12"/>
          </p:nvPr>
        </p:nvSpPr>
        <p:spPr/>
        <p:txBody>
          <a:bodyPr/>
          <a:lstStyle/>
          <a:p>
            <a:fld id="{189ED1FC-257D-4421-9076-5D154B5CC5DC}" type="slidenum">
              <a:rPr lang="en-US" smtClean="0"/>
              <a:t>8</a:t>
            </a:fld>
            <a:endParaRPr lang="en-US"/>
          </a:p>
        </p:txBody>
      </p:sp>
    </p:spTree>
    <p:extLst>
      <p:ext uri="{BB962C8B-B14F-4D97-AF65-F5344CB8AC3E}">
        <p14:creationId xmlns:p14="http://schemas.microsoft.com/office/powerpoint/2010/main" val="94388972"/>
      </p:ext>
    </p:extLst>
  </p:cSld>
  <p:clrMapOvr>
    <a:masterClrMapping/>
  </p:clrMapOvr>
  <p:transition advTm="2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Completion of Familiarization Module</a:t>
            </a:r>
            <a:endParaRPr lang="en-US" dirty="0"/>
          </a:p>
        </p:txBody>
      </p:sp>
      <p:sp>
        <p:nvSpPr>
          <p:cNvPr id="10243" name="Content Placeholder 2"/>
          <p:cNvSpPr>
            <a:spLocks noGrp="1"/>
          </p:cNvSpPr>
          <p:nvPr>
            <p:ph idx="1"/>
          </p:nvPr>
        </p:nvSpPr>
        <p:spPr/>
        <p:txBody>
          <a:bodyPr/>
          <a:lstStyle/>
          <a:p>
            <a:r>
              <a:rPr lang="en-US" smtClean="0"/>
              <a:t>Once you have reviewed all the material in the Familiarization module, worked all the problems, and had them reviewed by your coach, you are ready to proceed to the next step.</a:t>
            </a:r>
          </a:p>
          <a:p>
            <a:r>
              <a:rPr lang="en-US" smtClean="0"/>
              <a:t>The next step is Tax Law training.</a:t>
            </a:r>
          </a:p>
        </p:txBody>
      </p:sp>
      <p:pic>
        <p:nvPicPr>
          <p:cNvPr id="4" name="~PP22137.WAV">
            <a:hlinkClick r:id="" action="ppaction://media"/>
          </p:cNvPr>
          <p:cNvPicPr>
            <a:picLocks noRot="1" noChangeAspect="1"/>
          </p:cNvPicPr>
          <p:nvPr>
            <a:wavAudioFile r:embed="rId1" name="~PP2586.WAV"/>
          </p:nvPr>
        </p:nvPicPr>
        <p:blipFill>
          <a:blip r:embed="rId3">
            <a:extLst>
              <a:ext uri="{28A0092B-C50C-407E-A947-70E740481C1C}">
                <a14:useLocalDpi xmlns:a14="http://schemas.microsoft.com/office/drawing/2010/main" val="0"/>
              </a:ext>
            </a:extLst>
          </a:blip>
          <a:srcRect/>
          <a:stretch>
            <a:fillRect/>
          </a:stretch>
        </p:blipFill>
        <p:spPr bwMode="auto">
          <a:xfrm>
            <a:off x="8702675" y="6416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09-28-2011 v0.8</a:t>
            </a:r>
            <a:endParaRPr lang="en-US"/>
          </a:p>
        </p:txBody>
      </p:sp>
      <p:sp>
        <p:nvSpPr>
          <p:cNvPr id="5" name="Footer Placeholder 4"/>
          <p:cNvSpPr>
            <a:spLocks noGrp="1"/>
          </p:cNvSpPr>
          <p:nvPr>
            <p:ph type="ftr" sz="quarter" idx="11"/>
          </p:nvPr>
        </p:nvSpPr>
        <p:spPr/>
        <p:txBody>
          <a:bodyPr/>
          <a:lstStyle/>
          <a:p>
            <a:r>
              <a:rPr lang="en-US" smtClean="0"/>
              <a:t>Fam-10 Familiarization Overview</a:t>
            </a:r>
            <a:endParaRPr lang="en-US"/>
          </a:p>
        </p:txBody>
      </p:sp>
      <p:sp>
        <p:nvSpPr>
          <p:cNvPr id="6" name="Slide Number Placeholder 5"/>
          <p:cNvSpPr>
            <a:spLocks noGrp="1"/>
          </p:cNvSpPr>
          <p:nvPr>
            <p:ph type="sldNum" sz="quarter" idx="12"/>
          </p:nvPr>
        </p:nvSpPr>
        <p:spPr/>
        <p:txBody>
          <a:bodyPr/>
          <a:lstStyle/>
          <a:p>
            <a:fld id="{189ED1FC-257D-4421-9076-5D154B5CC5DC}" type="slidenum">
              <a:rPr lang="en-US" smtClean="0"/>
              <a:t>9</a:t>
            </a:fld>
            <a:endParaRPr lang="en-US"/>
          </a:p>
        </p:txBody>
      </p:sp>
    </p:spTree>
    <p:extLst>
      <p:ext uri="{BB962C8B-B14F-4D97-AF65-F5344CB8AC3E}">
        <p14:creationId xmlns:p14="http://schemas.microsoft.com/office/powerpoint/2010/main" val="2590965882"/>
      </p:ext>
    </p:extLst>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Presentation Template Dark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Dark v2</Template>
  <TotalTime>8</TotalTime>
  <Words>579</Words>
  <Application>Microsoft Office PowerPoint</Application>
  <PresentationFormat>On-screen Show (4:3)</PresentationFormat>
  <Paragraphs>57</Paragraphs>
  <Slides>9</Slides>
  <Notes>0</Notes>
  <HiddenSlides>0</HiddenSlides>
  <MMClips>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Presentation Template Dark v2</vt:lpstr>
      <vt:lpstr>Introduction to Familiarization</vt:lpstr>
      <vt:lpstr>Welcome</vt:lpstr>
      <vt:lpstr>Orientation</vt:lpstr>
      <vt:lpstr>General Help</vt:lpstr>
      <vt:lpstr>Cheat Sheet</vt:lpstr>
      <vt:lpstr>Tax Problems</vt:lpstr>
      <vt:lpstr>Refund Monitor</vt:lpstr>
      <vt:lpstr>Answers</vt:lpstr>
      <vt:lpstr>Completion of Familiarization Module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Familiarization Overview</dc:title>
  <dc:creator>HershAl</dc:creator>
  <cp:lastModifiedBy>Al H 509</cp:lastModifiedBy>
  <cp:revision>2</cp:revision>
  <dcterms:created xsi:type="dcterms:W3CDTF">2011-09-28T10:16:32Z</dcterms:created>
  <dcterms:modified xsi:type="dcterms:W3CDTF">2012-09-23T03:02:34Z</dcterms:modified>
</cp:coreProperties>
</file>